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10287000" cx="18288000"/>
  <p:notesSz cx="6858000" cy="9144000"/>
  <p:embeddedFontLst>
    <p:embeddedFont>
      <p:font typeface="Halant"/>
      <p:bold r:id="rId17"/>
    </p:embeddedFont>
    <p:embeddedFont>
      <p:font typeface="Inter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Inter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Halant-bold.fnt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font" Target="fonts/Inter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Inter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f3bacdb7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f3bacdb78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27887b8a58a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27887b8a58a_0_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2786918eafd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786918eafd_0_2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7887b8a58a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g27887b8a58a_0_3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7887b8a58a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27887b8a58a_0_2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27887b8a58a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27887b8a58a_0_2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27887b8a58a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27887b8a58a_0_28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7887b8a58a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g27887b8a58a_0_3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27887b8a58a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g27887b8a58a_0_3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27887b8a58a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27887b8a58a_0_3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type="ctrTitle"/>
          </p:nvPr>
        </p:nvSpPr>
        <p:spPr>
          <a:xfrm>
            <a:off x="685800" y="2130425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/>
          <p:nvPr>
            <p:ph type="title"/>
          </p:nvPr>
        </p:nvSpPr>
        <p:spPr>
          <a:xfrm>
            <a:off x="722313" y="4406900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5" name="Google Shape;105;p17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8"/>
          <p:cNvSpPr txBox="1"/>
          <p:nvPr>
            <p:ph idx="1" type="body"/>
          </p:nvPr>
        </p:nvSpPr>
        <p:spPr>
          <a:xfrm>
            <a:off x="457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2" type="body"/>
          </p:nvPr>
        </p:nvSpPr>
        <p:spPr>
          <a:xfrm>
            <a:off x="4648200" y="1600200"/>
            <a:ext cx="4038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2" name="Google Shape;112;p18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8" name="Google Shape;118;p19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9" name="Google Shape;119;p19"/>
          <p:cNvSpPr txBox="1"/>
          <p:nvPr>
            <p:ph idx="3" type="body"/>
          </p:nvPr>
        </p:nvSpPr>
        <p:spPr>
          <a:xfrm>
            <a:off x="4645025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0" name="Google Shape;120;p19"/>
          <p:cNvSpPr txBox="1"/>
          <p:nvPr>
            <p:ph idx="4" type="body"/>
          </p:nvPr>
        </p:nvSpPr>
        <p:spPr>
          <a:xfrm>
            <a:off x="4645025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21" name="Google Shape;121;p19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0" y="273050"/>
            <a:ext cx="3008400" cy="116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73050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0" y="1435100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308950" y="-251550"/>
            <a:ext cx="45261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4732350" y="2171688"/>
            <a:ext cx="58515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541350" y="190488"/>
            <a:ext cx="58515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Relationship Id="rId4" Type="http://schemas.openxmlformats.org/officeDocument/2006/relationships/image" Target="../media/image7.png"/><Relationship Id="rId5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4.png"/><Relationship Id="rId5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2.png"/><Relationship Id="rId5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5"/>
          <p:cNvGrpSpPr/>
          <p:nvPr/>
        </p:nvGrpSpPr>
        <p:grpSpPr>
          <a:xfrm>
            <a:off x="-31071" y="-180826"/>
            <a:ext cx="4239337" cy="10467984"/>
            <a:chOff x="0" y="-241102"/>
            <a:chExt cx="5652450" cy="13957313"/>
          </a:xfrm>
        </p:grpSpPr>
        <p:grpSp>
          <p:nvGrpSpPr>
            <p:cNvPr id="160" name="Google Shape;160;p25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161" name="Google Shape;161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162" name="Google Shape;162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3" name="Google Shape;163;p25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164" name="Google Shape;164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165" name="Google Shape;165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25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167" name="Google Shape;167;p25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168" name="Google Shape;168;p25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9" name="Google Shape;169;p25"/>
          <p:cNvSpPr txBox="1"/>
          <p:nvPr/>
        </p:nvSpPr>
        <p:spPr>
          <a:xfrm>
            <a:off x="4208263" y="2614916"/>
            <a:ext cx="14079900" cy="40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1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INTRODUCTION TO “THINKS”</a:t>
            </a:r>
            <a:endParaRPr sz="100"/>
          </a:p>
        </p:txBody>
      </p:sp>
      <p:sp>
        <p:nvSpPr>
          <p:cNvPr id="170" name="Google Shape;170;p25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1" name="Google Shape;171;p25"/>
          <p:cNvSpPr txBox="1"/>
          <p:nvPr/>
        </p:nvSpPr>
        <p:spPr>
          <a:xfrm>
            <a:off x="4208275" y="6608513"/>
            <a:ext cx="140799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-US" sz="5735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First Americans</a:t>
            </a:r>
            <a:endParaRPr/>
          </a:p>
        </p:txBody>
      </p:sp>
      <p:sp>
        <p:nvSpPr>
          <p:cNvPr id="172" name="Google Shape;172;p25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73" name="Google Shape;173;p25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174" name="Google Shape;174;p25"/>
          <p:cNvCxnSpPr/>
          <p:nvPr/>
        </p:nvCxnSpPr>
        <p:spPr>
          <a:xfrm rot="10800000">
            <a:off x="653933" y="7531"/>
            <a:ext cx="0" cy="28854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p25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34"/>
          <p:cNvPicPr preferRelativeResize="0"/>
          <p:nvPr/>
        </p:nvPicPr>
        <p:blipFill rotWithShape="1">
          <a:blip r:embed="rId3">
            <a:alphaModFix/>
          </a:blip>
          <a:srcRect b="0" l="24227" r="24387" t="0"/>
          <a:stretch/>
        </p:blipFill>
        <p:spPr>
          <a:xfrm>
            <a:off x="11371000" y="2166800"/>
            <a:ext cx="3600476" cy="4670078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59" name="Google Shape;359;p34"/>
          <p:cNvSpPr txBox="1"/>
          <p:nvPr/>
        </p:nvSpPr>
        <p:spPr>
          <a:xfrm>
            <a:off x="1028700" y="876300"/>
            <a:ext cx="162306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360" name="Google Shape;360;p34"/>
          <p:cNvGrpSpPr/>
          <p:nvPr/>
        </p:nvGrpSpPr>
        <p:grpSpPr>
          <a:xfrm>
            <a:off x="1704735" y="2909569"/>
            <a:ext cx="9948368" cy="1900800"/>
            <a:chOff x="1704735" y="2909569"/>
            <a:chExt cx="9948368" cy="1900800"/>
          </a:xfrm>
        </p:grpSpPr>
        <p:grpSp>
          <p:nvGrpSpPr>
            <p:cNvPr id="361" name="Google Shape;361;p34"/>
            <p:cNvGrpSpPr/>
            <p:nvPr/>
          </p:nvGrpSpPr>
          <p:grpSpPr>
            <a:xfrm>
              <a:off x="1704735" y="3307265"/>
              <a:ext cx="1105500" cy="1105408"/>
              <a:chOff x="1704735" y="2780838"/>
              <a:chExt cx="1105500" cy="1105408"/>
            </a:xfrm>
          </p:grpSpPr>
          <p:grpSp>
            <p:nvGrpSpPr>
              <p:cNvPr id="362" name="Google Shape;362;p34"/>
              <p:cNvGrpSpPr/>
              <p:nvPr/>
            </p:nvGrpSpPr>
            <p:grpSpPr>
              <a:xfrm>
                <a:off x="1704735" y="2780838"/>
                <a:ext cx="1105408" cy="1105408"/>
                <a:chOff x="0" y="-56030"/>
                <a:chExt cx="812800" cy="812800"/>
              </a:xfrm>
            </p:grpSpPr>
            <p:sp>
              <p:nvSpPr>
                <p:cNvPr id="363" name="Google Shape;363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64" name="Google Shape;364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65" name="Google Shape;365;p34"/>
              <p:cNvSpPr txBox="1"/>
              <p:nvPr/>
            </p:nvSpPr>
            <p:spPr>
              <a:xfrm>
                <a:off x="1704735" y="2954974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1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66" name="Google Shape;366;p34"/>
            <p:cNvSpPr txBox="1"/>
            <p:nvPr/>
          </p:nvSpPr>
          <p:spPr>
            <a:xfrm>
              <a:off x="2988503" y="2909569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Before reading, what does the Source Information tell us? (T,H,K) What other information would we need to be able to answer these questions?</a:t>
              </a:r>
              <a:endParaRPr/>
            </a:p>
          </p:txBody>
        </p:sp>
      </p:grpSp>
      <p:grpSp>
        <p:nvGrpSpPr>
          <p:cNvPr id="367" name="Google Shape;367;p34"/>
          <p:cNvGrpSpPr/>
          <p:nvPr/>
        </p:nvGrpSpPr>
        <p:grpSpPr>
          <a:xfrm>
            <a:off x="1704735" y="5218100"/>
            <a:ext cx="9502565" cy="1425600"/>
            <a:chOff x="1704735" y="4702876"/>
            <a:chExt cx="9502565" cy="1425600"/>
          </a:xfrm>
        </p:grpSpPr>
        <p:grpSp>
          <p:nvGrpSpPr>
            <p:cNvPr id="368" name="Google Shape;368;p34"/>
            <p:cNvGrpSpPr/>
            <p:nvPr/>
          </p:nvGrpSpPr>
          <p:grpSpPr>
            <a:xfrm>
              <a:off x="1704735" y="4862980"/>
              <a:ext cx="1105500" cy="1105408"/>
              <a:chOff x="1704735" y="4837365"/>
              <a:chExt cx="1105500" cy="1105408"/>
            </a:xfrm>
          </p:grpSpPr>
          <p:grpSp>
            <p:nvGrpSpPr>
              <p:cNvPr id="369" name="Google Shape;369;p34"/>
              <p:cNvGrpSpPr/>
              <p:nvPr/>
            </p:nvGrpSpPr>
            <p:grpSpPr>
              <a:xfrm>
                <a:off x="1704735" y="4837365"/>
                <a:ext cx="1105408" cy="1105408"/>
                <a:chOff x="0" y="-56030"/>
                <a:chExt cx="812800" cy="812800"/>
              </a:xfrm>
            </p:grpSpPr>
            <p:sp>
              <p:nvSpPr>
                <p:cNvPr id="370" name="Google Shape;370;p34"/>
                <p:cNvSpPr/>
                <p:nvPr/>
              </p:nvSpPr>
              <p:spPr>
                <a:xfrm>
                  <a:off x="0" y="-5603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1" name="Google Shape;371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72" name="Google Shape;372;p34"/>
              <p:cNvSpPr txBox="1"/>
              <p:nvPr/>
            </p:nvSpPr>
            <p:spPr>
              <a:xfrm>
                <a:off x="1704735" y="5011502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2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73" name="Google Shape;373;p34"/>
            <p:cNvSpPr txBox="1"/>
            <p:nvPr/>
          </p:nvSpPr>
          <p:spPr>
            <a:xfrm>
              <a:off x="2988500" y="4702876"/>
              <a:ext cx="8218800" cy="142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first reading, what is the main idea of the document? (I,K,S) What parts were confusing or unclear? (N)</a:t>
              </a:r>
              <a:endParaRPr/>
            </a:p>
          </p:txBody>
        </p:sp>
      </p:grpSp>
      <p:grpSp>
        <p:nvGrpSpPr>
          <p:cNvPr id="374" name="Google Shape;374;p34"/>
          <p:cNvGrpSpPr/>
          <p:nvPr/>
        </p:nvGrpSpPr>
        <p:grpSpPr>
          <a:xfrm>
            <a:off x="1704735" y="7051447"/>
            <a:ext cx="9948368" cy="1900800"/>
            <a:chOff x="1704735" y="7051447"/>
            <a:chExt cx="9948368" cy="1900800"/>
          </a:xfrm>
        </p:grpSpPr>
        <p:grpSp>
          <p:nvGrpSpPr>
            <p:cNvPr id="375" name="Google Shape;375;p34"/>
            <p:cNvGrpSpPr/>
            <p:nvPr/>
          </p:nvGrpSpPr>
          <p:grpSpPr>
            <a:xfrm>
              <a:off x="1704735" y="7449143"/>
              <a:ext cx="1105500" cy="1105408"/>
              <a:chOff x="1704735" y="6893895"/>
              <a:chExt cx="1105500" cy="1105408"/>
            </a:xfrm>
          </p:grpSpPr>
          <p:grpSp>
            <p:nvGrpSpPr>
              <p:cNvPr id="376" name="Google Shape;376;p34"/>
              <p:cNvGrpSpPr/>
              <p:nvPr/>
            </p:nvGrpSpPr>
            <p:grpSpPr>
              <a:xfrm>
                <a:off x="1704735" y="6893895"/>
                <a:ext cx="1105408" cy="1105408"/>
                <a:chOff x="0" y="0"/>
                <a:chExt cx="812800" cy="812800"/>
              </a:xfrm>
            </p:grpSpPr>
            <p:sp>
              <p:nvSpPr>
                <p:cNvPr id="377" name="Google Shape;377;p34"/>
                <p:cNvSpPr/>
                <p:nvPr/>
              </p:nvSpPr>
              <p:spPr>
                <a:xfrm>
                  <a:off x="0" y="0"/>
                  <a:ext cx="812800" cy="812800"/>
                </a:xfrm>
                <a:custGeom>
                  <a:rect b="b" l="l" r="r" t="t"/>
                  <a:pathLst>
                    <a:path extrusionOk="0" h="812800" w="812800">
                      <a:moveTo>
                        <a:pt x="406400" y="0"/>
                      </a:moveTo>
                      <a:cubicBezTo>
                        <a:pt x="181951" y="0"/>
                        <a:pt x="0" y="181951"/>
                        <a:pt x="0" y="406400"/>
                      </a:cubicBezTo>
                      <a:cubicBezTo>
                        <a:pt x="0" y="630849"/>
                        <a:pt x="181951" y="812800"/>
                        <a:pt x="406400" y="812800"/>
                      </a:cubicBezTo>
                      <a:cubicBezTo>
                        <a:pt x="630849" y="812800"/>
                        <a:pt x="812800" y="630849"/>
                        <a:pt x="812800" y="406400"/>
                      </a:cubicBezTo>
                      <a:cubicBezTo>
                        <a:pt x="812800" y="181951"/>
                        <a:pt x="630849" y="0"/>
                        <a:pt x="406400" y="0"/>
                      </a:cubicBezTo>
                      <a:close/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378" name="Google Shape;378;p34"/>
                <p:cNvSpPr txBox="1"/>
                <p:nvPr/>
              </p:nvSpPr>
              <p:spPr>
                <a:xfrm>
                  <a:off x="76200" y="38100"/>
                  <a:ext cx="660300" cy="698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50800" lIns="50800" spcFirstLastPara="1" rIns="50800" wrap="square" tIns="50800">
                  <a:noAutofit/>
                </a:bodyPr>
                <a:lstStyle/>
                <a:p>
                  <a:pPr indent="0" lvl="0" marL="0" marR="0" rtl="0" algn="ctr">
                    <a:lnSpc>
                      <a:spcPct val="1477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0" i="0" sz="1800" u="none" cap="none" strike="noStrike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sp>
            <p:nvSpPr>
              <p:cNvPr id="379" name="Google Shape;379;p34"/>
              <p:cNvSpPr txBox="1"/>
              <p:nvPr/>
            </p:nvSpPr>
            <p:spPr>
              <a:xfrm>
                <a:off x="1704735" y="7068030"/>
                <a:ext cx="1105500" cy="77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marR="0" rtl="0" algn="ctr">
                  <a:lnSpc>
                    <a:spcPct val="140008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en-US" sz="5034" u="none" cap="none" strike="noStrike">
                    <a:solidFill>
                      <a:schemeClr val="lt1"/>
                    </a:solidFill>
                    <a:latin typeface="Halant"/>
                    <a:ea typeface="Halant"/>
                    <a:cs typeface="Halant"/>
                    <a:sym typeface="Halant"/>
                  </a:rPr>
                  <a:t>3</a:t>
                </a:r>
                <a:endParaRPr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380" name="Google Shape;380;p34"/>
            <p:cNvSpPr txBox="1"/>
            <p:nvPr/>
          </p:nvSpPr>
          <p:spPr>
            <a:xfrm>
              <a:off x="2988503" y="7051447"/>
              <a:ext cx="8664600" cy="190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087">
                  <a:solidFill>
                    <a:srgbClr val="231F20"/>
                  </a:solidFill>
                  <a:latin typeface="Inter"/>
                  <a:ea typeface="Inter"/>
                  <a:cs typeface="Inter"/>
                  <a:sym typeface="Inter"/>
                </a:rPr>
                <a:t>After the second reading, did any new information or ideas stand out or become clearer? (T,H,I,N,K) How does this document help us to study the past? (S)</a:t>
              </a:r>
              <a:endParaRPr/>
            </a:p>
          </p:txBody>
        </p:sp>
      </p:grpSp>
      <p:grpSp>
        <p:nvGrpSpPr>
          <p:cNvPr id="381" name="Google Shape;381;p34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82" name="Google Shape;382;p3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83" name="Google Shape;383;p3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84" name="Google Shape;384;p3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5" name="Google Shape;385;p3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9</a:t>
              </a:r>
              <a:endParaRPr b="1" sz="5575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386" name="Google Shape;386;p34"/>
          <p:cNvSpPr/>
          <p:nvPr/>
        </p:nvSpPr>
        <p:spPr>
          <a:xfrm>
            <a:off x="9697545" y="878816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87" name="Google Shape;387;p34"/>
          <p:cNvSpPr/>
          <p:nvPr/>
        </p:nvSpPr>
        <p:spPr>
          <a:xfrm>
            <a:off x="1564423" y="-1641171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88" name="Google Shape;388;p34"/>
          <p:cNvGrpSpPr/>
          <p:nvPr/>
        </p:nvGrpSpPr>
        <p:grpSpPr>
          <a:xfrm>
            <a:off x="185402" y="-144662"/>
            <a:ext cx="937455" cy="10431728"/>
            <a:chOff x="0" y="-38100"/>
            <a:chExt cx="246900" cy="2747433"/>
          </a:xfrm>
        </p:grpSpPr>
        <p:sp>
          <p:nvSpPr>
            <p:cNvPr id="389" name="Google Shape;389;p34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390" name="Google Shape;390;p34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0800" spcFirstLastPara="1" rIns="50800" wrap="square" tIns="508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1" name="Google Shape;391;p34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392" name="Google Shape;392;p34"/>
          <p:cNvCxnSpPr/>
          <p:nvPr/>
        </p:nvCxnSpPr>
        <p:spPr>
          <a:xfrm rot="10800000">
            <a:off x="648533" y="-104669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93" name="Google Shape;393;p34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94" name="Google Shape;394;p34"/>
          <p:cNvPicPr preferRelativeResize="0"/>
          <p:nvPr/>
        </p:nvPicPr>
        <p:blipFill rotWithShape="1">
          <a:blip r:embed="rId5">
            <a:alphaModFix/>
          </a:blip>
          <a:srcRect b="0" l="24310" r="24305" t="0"/>
          <a:stretch/>
        </p:blipFill>
        <p:spPr>
          <a:xfrm>
            <a:off x="12937124" y="4989500"/>
            <a:ext cx="3600476" cy="4670071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6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81" name="Google Shape;181;p26"/>
          <p:cNvSpPr txBox="1"/>
          <p:nvPr/>
        </p:nvSpPr>
        <p:spPr>
          <a:xfrm>
            <a:off x="6266900" y="3429000"/>
            <a:ext cx="11038500" cy="55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THINKS Document Analysis is a tool to help read, understand, and interpret sources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acronym provides questions for consideration to help guide thinking: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T: Target Audience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H: Historical Context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I: Intended Purpose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N: New Vocabulary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K: Key Perspective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S: Significance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82" name="Google Shape;182;p2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83" name="Google Shape;183;p2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84" name="Google Shape;184;p2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5" name="Google Shape;185;p2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86" name="Google Shape;186;p2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/>
            </a:p>
          </p:txBody>
        </p:sp>
      </p:grpSp>
      <p:sp>
        <p:nvSpPr>
          <p:cNvPr id="187" name="Google Shape;187;p26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88" name="Google Shape;188;p26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9" name="Google Shape;189;p2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90" name="Google Shape;190;p2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91" name="Google Shape;191;p2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2" name="Google Shape;192;p2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3" name="Google Shape;193;p2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4" name="Google Shape;194;p2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5" name="Google Shape;195;p2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196" name="Google Shape;196;p26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813000" y="3429000"/>
            <a:ext cx="4280724" cy="5621899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02" name="Google Shape;202;p27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03" name="Google Shape;203;p27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04" name="Google Shape;204;p2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5" name="Google Shape;205;p27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6" name="Google Shape;206;p2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07" name="Google Shape;207;p27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8" name="Google Shape;208;p27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09" name="Google Shape;209;p27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10" name="Google Shape;210;p2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11" name="Google Shape;211;p2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2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13" name="Google Shape;213;p2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214" name="Google Shape;214;p2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15" name="Google Shape;215;p27"/>
          <p:cNvSpPr txBox="1"/>
          <p:nvPr/>
        </p:nvSpPr>
        <p:spPr>
          <a:xfrm>
            <a:off x="989100" y="2608150"/>
            <a:ext cx="16309800" cy="46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How could each of these categories (THINKS) impact the interpretation of a source? </a:t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1" sz="60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US" sz="60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 with an imaginary letter from the school.</a:t>
            </a:r>
            <a:endParaRPr i="1" sz="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28"/>
          <p:cNvPicPr preferRelativeResize="0"/>
          <p:nvPr/>
        </p:nvPicPr>
        <p:blipFill rotWithShape="1">
          <a:blip r:embed="rId3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1" name="Google Shape;221;p28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22" name="Google Shape;222;p28"/>
          <p:cNvSpPr txBox="1"/>
          <p:nvPr/>
        </p:nvSpPr>
        <p:spPr>
          <a:xfrm>
            <a:off x="6266900" y="3429000"/>
            <a:ext cx="103512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“Target Audience”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Students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Parents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Other principals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State Education Department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Newspaper Editor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(target audience)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23" name="Google Shape;223;p2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4" name="Google Shape;224;p2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5" name="Google Shape;225;p2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2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7" name="Google Shape;227;p2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228" name="Google Shape;228;p28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29" name="Google Shape;229;p28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30" name="Google Shape;230;p2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31" name="Google Shape;231;p2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32" name="Google Shape;232;p2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33" name="Google Shape;233;p2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4" name="Google Shape;234;p2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35" name="Google Shape;235;p2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36" name="Google Shape;236;p2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37" name="Google Shape;237;p28"/>
          <p:cNvPicPr preferRelativeResize="0"/>
          <p:nvPr/>
        </p:nvPicPr>
        <p:blipFill rotWithShape="1">
          <a:blip r:embed="rId5">
            <a:alphaModFix/>
          </a:blip>
          <a:srcRect b="24994" l="27583" r="53067" t="31024"/>
          <a:stretch/>
        </p:blipFill>
        <p:spPr>
          <a:xfrm>
            <a:off x="3457575" y="5143500"/>
            <a:ext cx="2351452" cy="3562350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38" name="Google Shape;238;p28"/>
          <p:cNvCxnSpPr/>
          <p:nvPr/>
        </p:nvCxnSpPr>
        <p:spPr>
          <a:xfrm>
            <a:off x="1114425" y="4333875"/>
            <a:ext cx="2438400" cy="11811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9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44" name="Google Shape;244;p29"/>
          <p:cNvSpPr txBox="1"/>
          <p:nvPr/>
        </p:nvSpPr>
        <p:spPr>
          <a:xfrm>
            <a:off x="6266900" y="3429000"/>
            <a:ext cx="10217700" cy="42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“Historical Context”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in: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1940’s- End of child labor in U.S.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1954- Supreme Court ruling to desegregate schools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1990’s- Emergence of the Internet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2020- Start of COVID-19 Pandemic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(historical context)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45" name="Google Shape;245;p29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46" name="Google Shape;246;p29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47" name="Google Shape;247;p29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29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49" name="Google Shape;249;p29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/>
            </a:p>
          </p:txBody>
        </p:sp>
      </p:grpSp>
      <p:sp>
        <p:nvSpPr>
          <p:cNvPr id="250" name="Google Shape;250;p29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51" name="Google Shape;251;p29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52" name="Google Shape;252;p29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53" name="Google Shape;253;p29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54" name="Google Shape;254;p29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55" name="Google Shape;255;p29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56" name="Google Shape;256;p29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57" name="Google Shape;257;p29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58" name="Google Shape;258;p29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59" name="Google Shape;259;p29"/>
          <p:cNvPicPr preferRelativeResize="0"/>
          <p:nvPr/>
        </p:nvPicPr>
        <p:blipFill rotWithShape="1">
          <a:blip r:embed="rId4">
            <a:alphaModFix/>
          </a:blip>
          <a:srcRect b="24648" l="47613" r="28423" t="30777"/>
          <a:stretch/>
        </p:blipFill>
        <p:spPr>
          <a:xfrm>
            <a:off x="3400325" y="4375150"/>
            <a:ext cx="2343352" cy="290512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60" name="Google Shape;260;p29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61" name="Google Shape;261;p29"/>
          <p:cNvCxnSpPr/>
          <p:nvPr/>
        </p:nvCxnSpPr>
        <p:spPr>
          <a:xfrm>
            <a:off x="1504950" y="4086225"/>
            <a:ext cx="2219400" cy="651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0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pSp>
        <p:nvGrpSpPr>
          <p:cNvPr id="267" name="Google Shape;267;p30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68" name="Google Shape;268;p30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69" name="Google Shape;269;p30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0" name="Google Shape;270;p30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1" name="Google Shape;271;p30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72" name="Google Shape;272;p30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73" name="Google Shape;273;p30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74" name="Google Shape;274;p30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75" name="Google Shape;275;p30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76" name="Google Shape;276;p30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77" name="Google Shape;277;p30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78" name="Google Shape;278;p30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79" name="Google Shape;279;p30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80" name="Google Shape;280;p30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281" name="Google Shape;281;p30"/>
          <p:cNvPicPr preferRelativeResize="0"/>
          <p:nvPr/>
        </p:nvPicPr>
        <p:blipFill rotWithShape="1">
          <a:blip r:embed="rId4">
            <a:alphaModFix/>
          </a:blip>
          <a:srcRect b="24648" l="72215" r="6057" t="30777"/>
          <a:stretch/>
        </p:blipFill>
        <p:spPr>
          <a:xfrm>
            <a:off x="3448050" y="4432299"/>
            <a:ext cx="2438400" cy="333416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82" name="Google Shape;282;p30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3" name="Google Shape;283;p30"/>
          <p:cNvCxnSpPr/>
          <p:nvPr/>
        </p:nvCxnSpPr>
        <p:spPr>
          <a:xfrm>
            <a:off x="2190750" y="4098925"/>
            <a:ext cx="1495500" cy="7620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4" name="Google Shape;284;p30"/>
          <p:cNvSpPr txBox="1"/>
          <p:nvPr/>
        </p:nvSpPr>
        <p:spPr>
          <a:xfrm>
            <a:off x="6266900" y="3429000"/>
            <a:ext cx="102177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“Intended Purpose”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Imaginary quote: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“In these 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unprecedented</a:t>
            </a: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times, we have to make new decisions that will impact all students.”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to: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support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Convince people to oppose learning from home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(intended purpose)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31"/>
          <p:cNvPicPr preferRelativeResize="0"/>
          <p:nvPr/>
        </p:nvPicPr>
        <p:blipFill rotWithShape="1">
          <a:blip r:embed="rId3">
            <a:alphaModFix/>
          </a:blip>
          <a:srcRect b="24058" l="29834" r="51956" t="35426"/>
          <a:stretch/>
        </p:blipFill>
        <p:spPr>
          <a:xfrm>
            <a:off x="3473450" y="5099050"/>
            <a:ext cx="2248187" cy="3334176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0" name="Google Shape;290;p31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291" name="Google Shape;291;p31"/>
          <p:cNvSpPr txBox="1"/>
          <p:nvPr/>
        </p:nvSpPr>
        <p:spPr>
          <a:xfrm>
            <a:off x="6266900" y="3429000"/>
            <a:ext cx="92271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“New Vocabulary”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Potential term: Compulsory Education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someone believed compulsory education meant: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Mandated Attendance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Voluntary Participation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(new vocabulary)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92" name="Google Shape;292;p31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93" name="Google Shape;293;p31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94" name="Google Shape;294;p31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95" name="Google Shape;295;p31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96" name="Google Shape;296;p31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6</a:t>
              </a:r>
              <a:endParaRPr b="1" sz="5575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endParaRPr>
            </a:p>
          </p:txBody>
        </p:sp>
      </p:grpSp>
      <p:sp>
        <p:nvSpPr>
          <p:cNvPr id="297" name="Google Shape;297;p31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98" name="Google Shape;298;p31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299" name="Google Shape;299;p31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00" name="Google Shape;300;p31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01" name="Google Shape;301;p31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02" name="Google Shape;302;p31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3" name="Google Shape;303;p31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04" name="Google Shape;304;p31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05" name="Google Shape;305;p31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06" name="Google Shape;306;p31"/>
          <p:cNvPicPr preferRelativeResize="0"/>
          <p:nvPr/>
        </p:nvPicPr>
        <p:blipFill rotWithShape="1">
          <a:blip r:embed="rId5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07" name="Google Shape;307;p31"/>
          <p:cNvCxnSpPr/>
          <p:nvPr/>
        </p:nvCxnSpPr>
        <p:spPr>
          <a:xfrm>
            <a:off x="1165225" y="4949825"/>
            <a:ext cx="2381400" cy="4953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2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13" name="Google Shape;313;p32"/>
          <p:cNvSpPr txBox="1"/>
          <p:nvPr/>
        </p:nvSpPr>
        <p:spPr>
          <a:xfrm>
            <a:off x="6266900" y="3429000"/>
            <a:ext cx="97986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the “Key Perspective”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What if the source was written by: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principal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Your teacher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 student leader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school counselor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activities director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 you think this one detail (key perspective) impacts the understanding of the source?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14" name="Google Shape;314;p32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15" name="Google Shape;315;p32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16" name="Google Shape;316;p32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17" name="Google Shape;317;p32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18" name="Google Shape;318;p32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7</a:t>
              </a:r>
              <a:endParaRPr/>
            </a:p>
          </p:txBody>
        </p:sp>
      </p:grpSp>
      <p:sp>
        <p:nvSpPr>
          <p:cNvPr id="319" name="Google Shape;319;p32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0" name="Google Shape;320;p32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21" name="Google Shape;321;p32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22" name="Google Shape;322;p32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23" name="Google Shape;323;p32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24" name="Google Shape;324;p32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5" name="Google Shape;325;p32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26" name="Google Shape;326;p32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27" name="Google Shape;327;p32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28" name="Google Shape;328;p32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9" name="Google Shape;329;p32"/>
          <p:cNvPicPr preferRelativeResize="0"/>
          <p:nvPr/>
        </p:nvPicPr>
        <p:blipFill rotWithShape="1">
          <a:blip r:embed="rId5">
            <a:alphaModFix/>
          </a:blip>
          <a:srcRect b="26296" l="49139" r="7824" t="35835"/>
          <a:stretch/>
        </p:blipFill>
        <p:spPr>
          <a:xfrm>
            <a:off x="2324975" y="5898650"/>
            <a:ext cx="4136151" cy="2425677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30" name="Google Shape;330;p32"/>
          <p:cNvCxnSpPr/>
          <p:nvPr/>
        </p:nvCxnSpPr>
        <p:spPr>
          <a:xfrm>
            <a:off x="2009775" y="4899025"/>
            <a:ext cx="1460400" cy="11937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3"/>
          <p:cNvSpPr txBox="1"/>
          <p:nvPr/>
        </p:nvSpPr>
        <p:spPr>
          <a:xfrm>
            <a:off x="1236297" y="444900"/>
            <a:ext cx="15815400" cy="261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THINKS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DOCUMENT ANALYSIS</a:t>
            </a:r>
            <a:endParaRPr b="1" sz="8499">
              <a:solidFill>
                <a:srgbClr val="231F2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336" name="Google Shape;336;p33"/>
          <p:cNvSpPr txBox="1"/>
          <p:nvPr/>
        </p:nvSpPr>
        <p:spPr>
          <a:xfrm>
            <a:off x="6266900" y="3429000"/>
            <a:ext cx="10116000" cy="46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471614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3827"/>
              <a:buFont typeface="Inter"/>
              <a:buChar char="●"/>
            </a:pPr>
            <a:r>
              <a:rPr lang="en-US" sz="3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could “Significance” impact the interpretation of a source?</a:t>
            </a:r>
            <a:endParaRPr sz="3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1" marL="9144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○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does an understanding of significance help with: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main idea or claim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credibility of a source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influence of a source, historical development, or time period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08114" lvl="2" marL="1371600" rtl="0" algn="l"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827"/>
              <a:buFont typeface="Inter"/>
              <a:buChar char="■"/>
            </a:pPr>
            <a:r>
              <a:rPr lang="en-US" sz="2827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similarities and differences to life today</a:t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27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37" name="Google Shape;337;p33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338" name="Google Shape;338;p33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339" name="Google Shape;339;p33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0" name="Google Shape;340;p33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1" name="Google Shape;341;p33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8</a:t>
              </a:r>
              <a:endParaRPr/>
            </a:p>
          </p:txBody>
        </p:sp>
      </p:grpSp>
      <p:sp>
        <p:nvSpPr>
          <p:cNvPr id="342" name="Google Shape;342;p33"/>
          <p:cNvSpPr/>
          <p:nvPr/>
        </p:nvSpPr>
        <p:spPr>
          <a:xfrm>
            <a:off x="-1808878" y="-29317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3" name="Google Shape;343;p33"/>
          <p:cNvSpPr/>
          <p:nvPr/>
        </p:nvSpPr>
        <p:spPr>
          <a:xfrm>
            <a:off x="14982801" y="51435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344" name="Google Shape;344;p33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345" name="Google Shape;345;p33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346" name="Google Shape;346;p33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347" name="Google Shape;347;p33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8" name="Google Shape;348;p33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349" name="Google Shape;349;p33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50" name="Google Shape;350;p33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pic>
        <p:nvPicPr>
          <p:cNvPr id="351" name="Google Shape;351;p33"/>
          <p:cNvPicPr preferRelativeResize="0"/>
          <p:nvPr/>
        </p:nvPicPr>
        <p:blipFill rotWithShape="1">
          <a:blip r:embed="rId4">
            <a:alphaModFix/>
          </a:blip>
          <a:srcRect b="20545" l="49530" r="26520" t="32266"/>
          <a:stretch/>
        </p:blipFill>
        <p:spPr>
          <a:xfrm>
            <a:off x="508200" y="3429000"/>
            <a:ext cx="2419973" cy="3178174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52" name="Google Shape;352;p33"/>
          <p:cNvPicPr preferRelativeResize="0"/>
          <p:nvPr/>
        </p:nvPicPr>
        <p:blipFill rotWithShape="1">
          <a:blip r:embed="rId5">
            <a:alphaModFix/>
          </a:blip>
          <a:srcRect b="26399" l="29577" r="8648" t="42262"/>
          <a:stretch/>
        </p:blipFill>
        <p:spPr>
          <a:xfrm>
            <a:off x="1323975" y="6915151"/>
            <a:ext cx="5238748" cy="1771275"/>
          </a:xfrm>
          <a:prstGeom prst="rect">
            <a:avLst/>
          </a:prstGeom>
          <a:noFill/>
          <a:ln cap="flat" cmpd="sng" w="28575">
            <a:solidFill>
              <a:srgbClr val="888888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53" name="Google Shape;353;p33"/>
          <p:cNvCxnSpPr/>
          <p:nvPr/>
        </p:nvCxnSpPr>
        <p:spPr>
          <a:xfrm>
            <a:off x="2028825" y="5764600"/>
            <a:ext cx="1279500" cy="1309200"/>
          </a:xfrm>
          <a:prstGeom prst="straightConnector1">
            <a:avLst/>
          </a:prstGeom>
          <a:noFill/>
          <a:ln cap="flat" cmpd="sng" w="76200">
            <a:solidFill>
              <a:srgbClr val="38E0A4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